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5" r:id="rId4"/>
    <p:sldId id="259" r:id="rId5"/>
    <p:sldId id="261" r:id="rId6"/>
    <p:sldId id="262" r:id="rId7"/>
    <p:sldId id="264" r:id="rId8"/>
    <p:sldId id="270" r:id="rId9"/>
    <p:sldId id="257" r:id="rId10"/>
    <p:sldId id="268" r:id="rId11"/>
    <p:sldId id="269" r:id="rId12"/>
    <p:sldId id="267" r:id="rId13"/>
    <p:sldId id="263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13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96672F-1B05-DF4C-A59C-ADB5E4A10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020A296-7496-8F41-AE94-97FE2F828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F23074-CFE6-9B4E-B75C-5DEAB30C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C16111-99FC-254B-92BC-7D9AB8DF3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981A3D1-8540-2049-B7F4-FAD9F6F62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255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9A6F46-9658-234E-B053-4D2CDDF6B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E13470B-3A2E-B442-A717-AB746E299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5C5A18E-778B-7143-BF14-3859369C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DCC50B-DF60-6A47-BF63-2F440BE0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5173D-5E7C-C249-9529-41DDE7C2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01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A5DC900-9648-F74E-9CFB-8EFC88282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6B4560D-8079-B547-B65B-C3878C5BA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AABBD1-B38B-C54C-B402-01D06BAB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F044E2-47D9-9843-A28D-4A031E675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A694F60-527A-0440-BC94-5651DAD3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27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5FCC4B-8561-C949-B053-B9F7D8BF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1AA9C58-DF11-3D4B-BF52-A17CD952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6FD1C0F-7BBB-B642-B463-61298F0D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4996CAD-75D8-4F47-AE28-6C6982CD6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589623-769E-384E-A8AD-5EECBB66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1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32ADEB-AEE2-DF42-9851-97AB014DC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A66912E-30CB-C94F-81D8-64CCCE465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874CA6-FB45-A149-8630-EE914582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4C93FD-2220-C344-83C3-D85C0810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7B02D25-BD15-364C-98E7-F9949EA1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854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BF5522-F1FC-224D-8B31-B6FD03249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2FBA11-5FCD-CC41-BEDC-F0A5D69B2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E1F6341-749E-F347-ABDA-BA4AF0700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5ACCD6E-C362-DD4F-B761-AE9F93FA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93195A9-8FA0-7F45-824A-365C2214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80F0CC9-5FA9-5547-9F0B-01BE7C906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495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AE58B5-0D04-514D-8AB8-8B7094163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D2A3A98-F9F6-A744-8C8A-F9D783A99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BD02E2-90EE-0240-9913-7EF0A90AB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746B12F-4014-AD45-86C4-79FDD0715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E4AB2E3-32FE-F54E-87B0-05010538E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7055904-A18D-B34D-9B91-D4E9CD30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8A45B07-01FA-1945-A8D7-185946A5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6CC8D19-EAE5-6147-8255-0476B285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31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F3AD6F-539F-B64E-9E9B-ECC646F7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96F88C1-2146-9F42-95B0-525B8D1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005C8CD-C1EE-0345-AF3E-BC74F0A2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4A72A56-9A0C-E849-B8CA-4FD9F0303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962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CB7647C-B895-4940-86FE-2AE9F1D8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D0A2668-DD6F-934B-A265-03504B969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C946ABB-07B4-C149-BDC0-E467C397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304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92A3E2-43F4-6444-A431-B0098387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12784F-8244-3743-ACEF-941F4694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A78752E-5739-0F41-8A42-69CD62F8C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BF9EF57-2300-234C-ADBA-D77E01D8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6F0D986-D8F7-6D4F-9366-5A314298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A388FA4-B4AF-5440-8C73-38DC35533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107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385EAD-8753-EB49-B1A3-808129D6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5CDB779-FABD-1D40-A4AE-085959F26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5B8B1D3-EB4D-3342-A8CD-9DF3DEE23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5D9D8E-08BF-FC40-9B76-D3B441C3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9A6A0EA-82FD-6641-8FEC-4EDE0AEE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71009E7-EF40-534E-9640-55FA4AAF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22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C72EA3F-A0C5-7A4E-BC2B-1955CAC16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EC36669-09BB-284C-B301-75A112004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4D4E431-0C62-7345-8C4C-688BA96F3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4ADB2-1C05-4F44-9A9D-4669DDD478FD}" type="datetimeFigureOut">
              <a:rPr lang="nb-NO" smtClean="0"/>
              <a:t>20.09.2019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2E0B92-C3D7-CD41-BEAE-FE769E969D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6FA1831-DEEB-244E-8253-D7F58C991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1A9A2-DA5D-5641-A9FB-255C65A7BE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505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0AA64B-75EA-2A4D-A9CE-8D7665645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26252"/>
          </a:xfrm>
        </p:spPr>
        <p:txBody>
          <a:bodyPr>
            <a:normAutofit/>
          </a:bodyPr>
          <a:lstStyle/>
          <a:p>
            <a:r>
              <a:rPr lang="he-IL" sz="7200" dirty="0">
                <a:latin typeface="Bembo" panose="02020502050201020203" pitchFamily="18" charset="0"/>
              </a:rPr>
              <a:t>ח</a:t>
            </a:r>
            <a:r>
              <a:rPr lang="he-IL" sz="7200" dirty="0">
                <a:latin typeface="MV Boli" panose="020F0502020204030204" pitchFamily="34" charset="0"/>
                <a:cs typeface="MV Boli" panose="020F0502020204030204" pitchFamily="34" charset="0"/>
              </a:rPr>
              <a:t>ֶסֶד</a:t>
            </a:r>
            <a:r>
              <a:rPr lang="nb-NO" sz="7200" dirty="0">
                <a:latin typeface="MV Boli" panose="020F0502020204030204" pitchFamily="34" charset="0"/>
                <a:cs typeface="MV Boli" panose="020F0502020204030204" pitchFamily="34" charset="0"/>
              </a:rPr>
              <a:t>  -  </a:t>
            </a:r>
            <a:r>
              <a:rPr lang="nb-NO" sz="7200" dirty="0" err="1">
                <a:latin typeface="MV Boli" panose="020F0502020204030204" pitchFamily="34" charset="0"/>
                <a:cs typeface="MV Boli" panose="020F0502020204030204" pitchFamily="34" charset="0"/>
              </a:rPr>
              <a:t>Hesed</a:t>
            </a:r>
            <a:br>
              <a:rPr lang="nb-NO" dirty="0">
                <a:latin typeface="Al Tarikh" pitchFamily="2" charset="-78"/>
                <a:cs typeface="Al Tarikh" pitchFamily="2" charset="-78"/>
              </a:rPr>
            </a:br>
            <a:endParaRPr lang="nb-NO" dirty="0">
              <a:latin typeface="Al Tarikh" pitchFamily="2" charset="-78"/>
              <a:cs typeface="Al Tarikh" pitchFamily="2" charset="-78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E910A07-F0DF-2247-BE83-E14A1F4659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latin typeface="MV Boli" panose="02000500030200090000" pitchFamily="2" charset="0"/>
                <a:cs typeface="MV Boli" panose="02000500030200090000" pitchFamily="2" charset="0"/>
              </a:rPr>
              <a:t>Den nye pakt i GT</a:t>
            </a:r>
          </a:p>
        </p:txBody>
      </p:sp>
    </p:spTree>
    <p:extLst>
      <p:ext uri="{BB962C8B-B14F-4D97-AF65-F5344CB8AC3E}">
        <p14:creationId xmlns:p14="http://schemas.microsoft.com/office/powerpoint/2010/main" val="1751688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CCF1ADCE-0F03-6C45-8A19-9DE40D2B99C7}"/>
              </a:ext>
            </a:extLst>
          </p:cNvPr>
          <p:cNvSpPr txBox="1"/>
          <p:nvPr/>
        </p:nvSpPr>
        <p:spPr>
          <a:xfrm>
            <a:off x="414338" y="0"/>
            <a:ext cx="11458575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 og Pakten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Den nære assosiasjonen mellom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og pakt/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bërît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, sees videre i flere passasjer der begrepene vises parallelt (f.eks. I Salme. 106,45; 89,29; og Jes. 54,10). Dette forholdet kommer til uttrykk på to utfyllende måter. I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Salm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106,45 ser vi det på denne måten: </a:t>
            </a:r>
          </a:p>
          <a:p>
            <a:pPr>
              <a:lnSpc>
                <a:spcPct val="150000"/>
              </a:lnSpc>
            </a:pPr>
            <a:endParaRPr lang="nb-NO" sz="2400" i="1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150000"/>
              </a:lnSpc>
            </a:pP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«For deres skyld husket Han [</a:t>
            </a:r>
            <a:r>
              <a:rPr lang="nb-NO" sz="2400" i="1" dirty="0" err="1">
                <a:latin typeface="MV Boli" panose="02000500030200090000" pitchFamily="2" charset="0"/>
                <a:cs typeface="MV Boli" panose="02000500030200090000" pitchFamily="2" charset="0"/>
              </a:rPr>
              <a:t>Yahweh</a:t>
            </a: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/Gud] sin pakt/</a:t>
            </a:r>
            <a:r>
              <a:rPr lang="nb-NO" sz="2400" i="1" dirty="0" err="1">
                <a:latin typeface="MV Boli" panose="02000500030200090000" pitchFamily="2" charset="0"/>
                <a:cs typeface="MV Boli" panose="02000500030200090000" pitchFamily="2" charset="0"/>
              </a:rPr>
              <a:t>bërît</a:t>
            </a: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 og ut av sin store kjærlighet {</a:t>
            </a:r>
            <a:r>
              <a:rPr lang="nb-NO" sz="2400" i="1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) angret Han»</a:t>
            </a:r>
          </a:p>
          <a:p>
            <a:pPr>
              <a:lnSpc>
                <a:spcPct val="150000"/>
              </a:lnSpc>
            </a:pPr>
            <a:endParaRPr lang="nb-NO" sz="2400" i="1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Her kan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tolkes som Guds trofaste kjærlighet til sitt folk på grunn av paktforholdet mellom dem.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er innholdet i den guddommelige pakt/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bërît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, og pakten gir grunnlaget for at Gud fortsetter sin miskunn.</a:t>
            </a:r>
          </a:p>
        </p:txBody>
      </p:sp>
    </p:spTree>
    <p:extLst>
      <p:ext uri="{BB962C8B-B14F-4D97-AF65-F5344CB8AC3E}">
        <p14:creationId xmlns:p14="http://schemas.microsoft.com/office/powerpoint/2010/main" val="209185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161EA0AD-8AEE-5F41-8ABF-6498374E9F5E}"/>
              </a:ext>
            </a:extLst>
          </p:cNvPr>
          <p:cNvSpPr txBox="1"/>
          <p:nvPr/>
        </p:nvSpPr>
        <p:spPr>
          <a:xfrm>
            <a:off x="357188" y="257175"/>
            <a:ext cx="11572875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Men i Salme 89: 3-5 og i 29 er rekkefølgen er omvendt: </a:t>
            </a:r>
          </a:p>
          <a:p>
            <a:pPr>
              <a:lnSpc>
                <a:spcPct val="150000"/>
              </a:lnSpc>
            </a:pPr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150000"/>
              </a:lnSpc>
            </a:pP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«Jeg [</a:t>
            </a:r>
            <a:r>
              <a:rPr lang="nb-NO" sz="2400" i="1" dirty="0" err="1">
                <a:latin typeface="MV Boli" panose="02000500030200090000" pitchFamily="2" charset="0"/>
                <a:cs typeface="MV Boli" panose="02000500030200090000" pitchFamily="2" charset="0"/>
              </a:rPr>
              <a:t>Yahweh</a:t>
            </a: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] vil opprettholde min godhet med ham for alltid, og min pakt {</a:t>
            </a:r>
            <a:r>
              <a:rPr lang="nb-NO" sz="2400" i="1" dirty="0" err="1">
                <a:latin typeface="MV Boli" panose="02000500030200090000" pitchFamily="2" charset="0"/>
                <a:cs typeface="MV Boli" panose="02000500030200090000" pitchFamily="2" charset="0"/>
              </a:rPr>
              <a:t>bërît</a:t>
            </a:r>
            <a:r>
              <a:rPr lang="nb-NO" sz="2400" i="1" dirty="0">
                <a:latin typeface="MV Boli" panose="02000500030200090000" pitchFamily="2" charset="0"/>
                <a:cs typeface="MV Boli" panose="02000500030200090000" pitchFamily="2" charset="0"/>
              </a:rPr>
              <a:t>) med ham vil aldri svikte».</a:t>
            </a:r>
          </a:p>
          <a:p>
            <a:pPr>
              <a:lnSpc>
                <a:spcPct val="150000"/>
              </a:lnSpc>
            </a:pPr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I dette tilfellet er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ikke først og fremst innholdet i pakten/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bërît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, men snarere grunnlaget for hele paktforholdet. Her ser vi at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er faktisk opphavet til hele pakten/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Bërît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. Det gir en ytterligere forsikring om at Guds løfte ikke vil svikte. </a:t>
            </a:r>
          </a:p>
          <a:p>
            <a:pPr>
              <a:lnSpc>
                <a:spcPct val="150000"/>
              </a:lnSpc>
            </a:pPr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lnSpc>
                <a:spcPct val="150000"/>
              </a:lnSpc>
            </a:pPr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62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8A7B09F0-DE29-E74C-AB27-176A5905FCE1}"/>
              </a:ext>
            </a:extLst>
          </p:cNvPr>
          <p:cNvSpPr txBox="1"/>
          <p:nvPr/>
        </p:nvSpPr>
        <p:spPr>
          <a:xfrm>
            <a:off x="468351" y="401442"/>
            <a:ext cx="11452303" cy="7979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Derfor har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også en motsatt side som uttrykkes slik:</a:t>
            </a:r>
          </a:p>
          <a:p>
            <a:pPr algn="ctr">
              <a:lnSpc>
                <a:spcPct val="150000"/>
              </a:lnSpc>
            </a:pPr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Se Guds navn i 2. Mos. 33,18-19 og 34,5-7.  </a:t>
            </a:r>
          </a:p>
          <a:p>
            <a:pPr algn="ctr">
              <a:lnSpc>
                <a:spcPct val="150000"/>
              </a:lnSpc>
            </a:pPr>
            <a:b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«Han fastholder miskunnhet mot tusen slektsledd, tilgir misgjerning og overtredelse og synd» Men: «Han holder sannelig ikke den skyldige uskyldig, men lar fedrenes misgjerninger komme over barn og barnebarn i tredje og fjerde slektsledd».</a:t>
            </a:r>
          </a:p>
          <a:p>
            <a:pPr algn="ctr">
              <a:lnSpc>
                <a:spcPct val="150000"/>
              </a:lnSpc>
            </a:pPr>
            <a:b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Se for øvrig bruken av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i Salme 57,3 og 3. Mos. 20,17</a:t>
            </a:r>
          </a:p>
          <a:p>
            <a:pPr algn="ctr"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Og som en forståelse for Matt. 7, 21-29 og Matt 25,31-46 </a:t>
            </a:r>
            <a:b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150000"/>
              </a:lnSpc>
            </a:pPr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150000"/>
              </a:lnSpc>
            </a:pPr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12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899378E0-B2F6-DB42-A737-DE382F5E0E3F}"/>
              </a:ext>
            </a:extLst>
          </p:cNvPr>
          <p:cNvSpPr txBox="1"/>
          <p:nvPr/>
        </p:nvSpPr>
        <p:spPr>
          <a:xfrm>
            <a:off x="-952901" y="356135"/>
            <a:ext cx="13144901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>
                <a:latin typeface="MV Boli" panose="02000500030200090000" pitchFamily="2" charset="0"/>
                <a:cs typeface="MV Boli" panose="02000500030200090000" pitchFamily="2" charset="0"/>
              </a:rPr>
              <a:t>Annet av spesiell interesse i NT er: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I Matt. 9,13-henviser Jesus til </a:t>
            </a:r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chesed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 i Hos. 6,6. (Mika 6,8.) 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Mennesker som påkaller Guds </a:t>
            </a:r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 i møte med Jesus: </a:t>
            </a: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Markus 10, 47-52 og</a:t>
            </a: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Matt. 9,27; 15,22 m.m.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Læren om vintreet i Johannes 15, lignelsen om </a:t>
            </a: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Den barmhjertige samaritan  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og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Brevet til Efeserne </a:t>
            </a:r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kap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. 3, 14-19 og Rom 8. 35-39.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nb-NO" sz="32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nb-NO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7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7A46B66D-7128-804C-AAAC-6A78C550652F}"/>
              </a:ext>
            </a:extLst>
          </p:cNvPr>
          <p:cNvSpPr txBox="1"/>
          <p:nvPr/>
        </p:nvSpPr>
        <p:spPr>
          <a:xfrm>
            <a:off x="221381" y="231007"/>
            <a:ext cx="12050832" cy="6558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Noen henvisninger til «Skriften(e)» i Det Nye Testamentet:</a:t>
            </a:r>
            <a:b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>
                <a:latin typeface="MV Boli" panose="02000500030200090000" pitchFamily="2" charset="0"/>
                <a:cs typeface="MV Boli" panose="02000500030200090000" pitchFamily="2" charset="0"/>
              </a:rPr>
              <a:t>- «Dere </a:t>
            </a: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farer vill fordi dere ikke kjenner skriftene…» 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Matt. 22,29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«Har dere aldri lest i skriftene: Den sten som bygningsmennene forkastet….»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Matt 21,42.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«I dag er dette skriftens ord oppfylt for deres ører»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Luk. 4,21.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«Han utla for dem alt det som er skrevet om ham i alle skriftene»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Luk. 24,27.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«da Han åpnet skriftene for oss»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Luk. 24,32. </a:t>
            </a:r>
            <a:b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«Hvis dere ikke tror hans skrifter, hvordan kan dere da tro mine ord?»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Joh.5,47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 - og skriften kan ikke gjøres ugyldig»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  <a:t>Joh. 10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- «I de hellige skrifter» og «Hele skriften er innåndet av Gud»</a:t>
            </a:r>
            <a:b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. I Apostlenes GJ. Ser vi hvordan Peter, Paulus og Apollos bruker skriften (GT) for å </a:t>
            </a:r>
            <a:b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bevise at Jesus er Messias.</a:t>
            </a:r>
            <a:br>
              <a:rPr lang="nb-NO" sz="1200" dirty="0"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7489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C243BC-8ABE-784F-91A3-1C787F57C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29" y="1290676"/>
            <a:ext cx="10316736" cy="47198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«For jeg vil ikke brødre at dere skal være uvitende om denne hemmeligheten, så dere ikke skal være kloke i egne øyne, nemlig at forherdelse har rammet en del av Israel </a:t>
            </a:r>
            <a:r>
              <a:rPr lang="nb-NO" sz="2800" b="1" dirty="0">
                <a:latin typeface="MV Boli" panose="02000500030200090000" pitchFamily="2" charset="0"/>
                <a:cs typeface="MV Boli" panose="02000500030200090000" pitchFamily="2" charset="0"/>
              </a:rPr>
              <a:t>inntil 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fylden av hedningene er kommet inn, og så skal hele Israel bli frelst, som det er skrevet: Befrieren skal komme fra Sion, og Han skal vende ugudelighet bort fra Jakob»                   							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Rom. 11, 25-27.</a:t>
            </a:r>
          </a:p>
        </p:txBody>
      </p:sp>
    </p:spTree>
    <p:extLst>
      <p:ext uri="{BB962C8B-B14F-4D97-AF65-F5344CB8AC3E}">
        <p14:creationId xmlns:p14="http://schemas.microsoft.com/office/powerpoint/2010/main" val="32629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D72EF-11AD-CF42-9562-7699AF5E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2" y="365125"/>
            <a:ext cx="10606668" cy="5991070"/>
          </a:xfrm>
        </p:spPr>
        <p:txBody>
          <a:bodyPr>
            <a:normAutofit fontScale="90000"/>
          </a:bodyPr>
          <a:lstStyle/>
          <a:p>
            <a:pPr algn="ctr"/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4000" dirty="0">
                <a:latin typeface="MV Boli" panose="02000500030200090000" pitchFamily="2" charset="0"/>
                <a:cs typeface="MV Boli" panose="02000500030200090000" pitchFamily="2" charset="0"/>
              </a:rPr>
              <a:t>Brevet til Romerne </a:t>
            </a:r>
            <a:r>
              <a:rPr lang="nb-NO" sz="4000" dirty="0" err="1">
                <a:latin typeface="MV Boli" panose="02000500030200090000" pitchFamily="2" charset="0"/>
                <a:cs typeface="MV Boli" panose="02000500030200090000" pitchFamily="2" charset="0"/>
              </a:rPr>
              <a:t>kap</a:t>
            </a:r>
            <a:r>
              <a:rPr lang="nb-NO" sz="4000" dirty="0">
                <a:latin typeface="MV Boli" panose="02000500030200090000" pitchFamily="2" charset="0"/>
                <a:cs typeface="MV Boli" panose="02000500030200090000" pitchFamily="2" charset="0"/>
              </a:rPr>
              <a:t>. 11, 25 – 32</a:t>
            </a:r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Hvordan kan Paulus være så skråsikker?</a:t>
            </a: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Svar: </a:t>
            </a:r>
            <a:r>
              <a:rPr lang="nb-NO" sz="3200" dirty="0" err="1">
                <a:latin typeface="MV Boli" panose="02000500030200090000" pitchFamily="2" charset="0"/>
                <a:cs typeface="MV Boli" panose="02000500030200090000" pitchFamily="2" charset="0"/>
              </a:rPr>
              <a:t>Chesed</a:t>
            </a: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- 1. </a:t>
            </a:r>
            <a:r>
              <a:rPr lang="nb-NO" sz="3200" dirty="0" err="1">
                <a:latin typeface="MV Boli" panose="02000500030200090000" pitchFamily="2" charset="0"/>
                <a:cs typeface="MV Boli" panose="02000500030200090000" pitchFamily="2" charset="0"/>
              </a:rPr>
              <a:t>Krøn</a:t>
            </a: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 17, 11– 15 (2 Sam 7, 12 – 17) Salme 89 </a:t>
            </a: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Jes. 55,1-4. Jer. 23, 5- 8 </a:t>
            </a: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- </a:t>
            </a:r>
            <a:r>
              <a:rPr lang="nb-NO" sz="3200" dirty="0" err="1">
                <a:latin typeface="MV Boli" panose="02000500030200090000" pitchFamily="2" charset="0"/>
                <a:cs typeface="MV Boli" panose="02000500030200090000" pitchFamily="2" charset="0"/>
              </a:rPr>
              <a:t>Jesaia</a:t>
            </a: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 59,20-21; 42, 1-9 og 49, 6 + Hedningene (Nasjonene)</a:t>
            </a: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Jer. </a:t>
            </a:r>
            <a:r>
              <a:rPr lang="nb-NO" sz="3200" dirty="0" err="1">
                <a:latin typeface="MV Boli" panose="02000500030200090000" pitchFamily="2" charset="0"/>
                <a:cs typeface="MV Boli" panose="02000500030200090000" pitchFamily="2" charset="0"/>
              </a:rPr>
              <a:t>Kap</a:t>
            </a: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. 31 og 33. </a:t>
            </a:r>
            <a:b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sz="3200" dirty="0"/>
            </a:b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30194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35922F-995D-3345-BAD5-79C0524C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147" y="657922"/>
            <a:ext cx="10004502" cy="5096107"/>
          </a:xfrm>
        </p:spPr>
        <p:txBody>
          <a:bodyPr/>
          <a:lstStyle/>
          <a:p>
            <a:pPr algn="ctr"/>
            <a:r>
              <a:rPr lang="nb-NO" dirty="0" err="1">
                <a:latin typeface="MV Boli" panose="02000500030200090000" pitchFamily="2" charset="0"/>
                <a:cs typeface="MV Boli" panose="02000500030200090000" pitchFamily="2" charset="0"/>
              </a:rPr>
              <a:t>Hesed</a:t>
            </a:r>
            <a: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  <a:t> er brukt 246 ganger i GT</a:t>
            </a:r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dirty="0">
                <a:latin typeface="MV Boli" panose="02000500030200090000" pitchFamily="2" charset="0"/>
                <a:cs typeface="MV Boli" panose="02000500030200090000" pitchFamily="2" charset="0"/>
              </a:rPr>
              <a:t>I Salmenes bok alene 127 ganger</a:t>
            </a:r>
          </a:p>
        </p:txBody>
      </p:sp>
    </p:spTree>
    <p:extLst>
      <p:ext uri="{BB962C8B-B14F-4D97-AF65-F5344CB8AC3E}">
        <p14:creationId xmlns:p14="http://schemas.microsoft.com/office/powerpoint/2010/main" val="202819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620673-D831-6C4A-8A08-EE8BE00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Eksempler fra Salmene: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02243F-3841-2B45-BF3C-AFA0D0E23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8" y="914401"/>
            <a:ext cx="11663362" cy="6072188"/>
          </a:xfrm>
        </p:spPr>
        <p:txBody>
          <a:bodyPr>
            <a:normAutofit/>
          </a:bodyPr>
          <a:lstStyle/>
          <a:p>
            <a:endParaRPr lang="nb-NO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«Bare godhet og miskunnhet skal </a:t>
            </a:r>
            <a:r>
              <a:rPr lang="nb-NO" sz="2400" dirty="0" err="1">
                <a:latin typeface="MV Boli" panose="02000500030200090000" pitchFamily="2" charset="0"/>
                <a:cs typeface="MV Boli" panose="02000500030200090000" pitchFamily="2" charset="0"/>
              </a:rPr>
              <a:t>etterjage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 meg alle mitt livs dager»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«Jeg vil juble over din miskunnhet»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«For deg vil jeg synge; for Gud er min borg, min  miskunnhets Gud»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«Din miskunnhet er bedre enn livet»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»Om Herrens miskunnhet vil jeg synge til evig tid»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«Når jeg sier, min fot vakler, da holder din miskunnhet meg oppe» 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«Jeg vil prise deg blant folkene Herre, og lovsynge deg blant folkeslagene. For stor over himmelen er din miskunnhet…»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«Hans miskunnhet varer evig»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« Ved din rike miskunnhet vil jeg gå inn i ditt hus»</a:t>
            </a:r>
          </a:p>
          <a:p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( »De som bor i ditt hus, skal stadig love deg» )</a:t>
            </a:r>
          </a:p>
          <a:p>
            <a:pPr marL="0" indent="0">
              <a:buNone/>
            </a:pP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						Se også hele salme 89 og hele 136</a:t>
            </a:r>
          </a:p>
        </p:txBody>
      </p:sp>
    </p:spTree>
    <p:extLst>
      <p:ext uri="{BB962C8B-B14F-4D97-AF65-F5344CB8AC3E}">
        <p14:creationId xmlns:p14="http://schemas.microsoft.com/office/powerpoint/2010/main" val="394702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3FC31E6-8A0A-9342-889E-29950B43BFC8}"/>
              </a:ext>
            </a:extLst>
          </p:cNvPr>
          <p:cNvSpPr txBox="1"/>
          <p:nvPr/>
        </p:nvSpPr>
        <p:spPr>
          <a:xfrm>
            <a:off x="512956" y="367990"/>
            <a:ext cx="11452303" cy="465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nb-NO" sz="32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«Dere var jo en gang ulydige mot Gud, men nå har dere fått </a:t>
            </a:r>
            <a:r>
              <a:rPr lang="nb-NO" sz="2800" b="1" dirty="0">
                <a:latin typeface="MV Boli" panose="02000500030200090000" pitchFamily="2" charset="0"/>
                <a:cs typeface="MV Boli" panose="02000500030200090000" pitchFamily="2" charset="0"/>
              </a:rPr>
              <a:t>miskunn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, fordi de andre var ulydige. På samme måte har nå de vært ulydige, men ved den </a:t>
            </a:r>
            <a:r>
              <a:rPr lang="nb-NO" sz="2800" b="1" dirty="0">
                <a:latin typeface="MV Boli" panose="02000500030200090000" pitchFamily="2" charset="0"/>
                <a:cs typeface="MV Boli" panose="02000500030200090000" pitchFamily="2" charset="0"/>
              </a:rPr>
              <a:t>miskunn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 dere har fått, skal også de få </a:t>
            </a:r>
            <a:r>
              <a:rPr lang="nb-NO" sz="2800" b="1" dirty="0">
                <a:latin typeface="MV Boli" panose="02000500030200090000" pitchFamily="2" charset="0"/>
                <a:cs typeface="MV Boli" panose="02000500030200090000" pitchFamily="2" charset="0"/>
              </a:rPr>
              <a:t>miskunn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. For Gud har innesluttet dem alle under ulydigheten, for at han kunne vise </a:t>
            </a:r>
            <a:r>
              <a:rPr lang="nb-NO" sz="2800" b="1" dirty="0">
                <a:latin typeface="MV Boli" panose="02000500030200090000" pitchFamily="2" charset="0"/>
                <a:cs typeface="MV Boli" panose="02000500030200090000" pitchFamily="2" charset="0"/>
              </a:rPr>
              <a:t>miskunn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 mot dem alle» </a:t>
            </a:r>
          </a:p>
          <a:p>
            <a:pPr algn="ctr">
              <a:lnSpc>
                <a:spcPct val="150000"/>
              </a:lnSpc>
            </a:pP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Rom 11, 30-32</a:t>
            </a:r>
          </a:p>
        </p:txBody>
      </p:sp>
    </p:spTree>
    <p:extLst>
      <p:ext uri="{BB962C8B-B14F-4D97-AF65-F5344CB8AC3E}">
        <p14:creationId xmlns:p14="http://schemas.microsoft.com/office/powerpoint/2010/main" val="298615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60DFF437-5651-6A4D-B1E2-E2193751E192}"/>
              </a:ext>
            </a:extLst>
          </p:cNvPr>
          <p:cNvSpPr txBox="1"/>
          <p:nvPr/>
        </p:nvSpPr>
        <p:spPr>
          <a:xfrm>
            <a:off x="-334536" y="2497874"/>
            <a:ext cx="11385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dirty="0">
                <a:latin typeface="MV Boli" panose="02000500030200090000" pitchFamily="2" charset="0"/>
                <a:cs typeface="MV Boli" panose="02000500030200090000" pitchFamily="2" charset="0"/>
              </a:rPr>
              <a:t>Del II</a:t>
            </a:r>
          </a:p>
        </p:txBody>
      </p:sp>
    </p:spTree>
    <p:extLst>
      <p:ext uri="{BB962C8B-B14F-4D97-AF65-F5344CB8AC3E}">
        <p14:creationId xmlns:p14="http://schemas.microsoft.com/office/powerpoint/2010/main" val="86086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8FB14BA9-F081-4142-B674-06F0F40EF5D1}"/>
              </a:ext>
            </a:extLst>
          </p:cNvPr>
          <p:cNvSpPr txBox="1"/>
          <p:nvPr/>
        </p:nvSpPr>
        <p:spPr>
          <a:xfrm>
            <a:off x="1025912" y="390293"/>
            <a:ext cx="991343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I Bibelen oversettes </a:t>
            </a:r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Chesed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 som oftest med miskunn(het)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Forstått som kjærlig </a:t>
            </a:r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paktsforpliktelse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;</a:t>
            </a:r>
          </a:p>
          <a:p>
            <a:pPr algn="ctr"/>
            <a:endParaRPr lang="nb-NO" sz="28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b-NO" sz="2800" dirty="0" err="1">
                <a:latin typeface="MV Boli" panose="02000500030200090000" pitchFamily="2" charset="0"/>
                <a:cs typeface="MV Boli" panose="02000500030200090000" pitchFamily="2" charset="0"/>
              </a:rPr>
              <a:t>Godhet,Trofasthet</a:t>
            </a:r>
            <a:r>
              <a:rPr lang="nb-NO" sz="2800" dirty="0">
                <a:latin typeface="MV Boli" panose="02000500030200090000" pitchFamily="2" charset="0"/>
                <a:cs typeface="MV Boli" panose="02000500030200090000" pitchFamily="2" charset="0"/>
              </a:rPr>
              <a:t>, Barmhjertighet (Se 2. Mosebok 34,6-7) </a:t>
            </a:r>
          </a:p>
          <a:p>
            <a:pPr algn="ctr"/>
            <a:br>
              <a:rPr lang="nb-NO" sz="3600" dirty="0"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		</a:t>
            </a:r>
          </a:p>
          <a:p>
            <a:pPr algn="ctr"/>
            <a:r>
              <a:rPr lang="nb-NO" sz="3200" dirty="0">
                <a:latin typeface="MV Boli" panose="02000500030200090000" pitchFamily="2" charset="0"/>
                <a:cs typeface="MV Boli" panose="02000500030200090000" pitchFamily="2" charset="0"/>
              </a:rPr>
              <a:t>			</a:t>
            </a:r>
            <a:r>
              <a:rPr lang="nb-NO" sz="2000" dirty="0">
                <a:latin typeface="MV Boli" panose="02000500030200090000" pitchFamily="2" charset="0"/>
                <a:cs typeface="MV Boli" panose="02000500030200090000" pitchFamily="2" charset="0"/>
              </a:rPr>
              <a:t>(Se også Paulus om Guds kjærlighet i Ef.3,14-19</a:t>
            </a:r>
            <a:r>
              <a:rPr lang="nb-NO" sz="2400" dirty="0">
                <a:latin typeface="MV Boli" panose="02000500030200090000" pitchFamily="2" charset="0"/>
                <a:cs typeface="MV Boli" panose="02000500030200090000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925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597</Words>
  <Application>Microsoft Macintosh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20" baseType="lpstr">
      <vt:lpstr>Al Tarikh</vt:lpstr>
      <vt:lpstr>Arial</vt:lpstr>
      <vt:lpstr>Bembo</vt:lpstr>
      <vt:lpstr>Calibri</vt:lpstr>
      <vt:lpstr>Calibri Light</vt:lpstr>
      <vt:lpstr>MV Boli</vt:lpstr>
      <vt:lpstr>Office-tema</vt:lpstr>
      <vt:lpstr>חֶסֶד  -  Hesed </vt:lpstr>
      <vt:lpstr>PowerPoint-presentasjon</vt:lpstr>
      <vt:lpstr>«For jeg vil ikke brødre at dere skal være uvitende om denne hemmeligheten, så dere ikke skal være kloke i egne øyne, nemlig at forherdelse har rammet en del av Israel inntil fylden av hedningene er kommet inn, og så skal hele Israel bli frelst, som det er skrevet: Befrieren skal komme fra Sion, og Han skal vende ugudelighet bort fra Jakob»                          Rom. 11, 25-27.</vt:lpstr>
      <vt:lpstr>  Brevet til Romerne kap. 11, 25 – 32  Hvordan kan Paulus være så skråsikker?  Svar: Chesed.  - 1. Krøn 17, 11– 15 (2 Sam 7, 12 – 17) Salme 89  Jes. 55,1-4. Jer. 23, 5- 8   - Jesaia 59,20-21; 42, 1-9 og 49, 6 + Hedningene (Nasjonene)  Jer. Kap. 31 og 33.   </vt:lpstr>
      <vt:lpstr>Hesed er brukt 246 ganger i GT   I Salmenes bok alene 127 ganger</vt:lpstr>
      <vt:lpstr>Eksempler fra Salmene: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חֶסֶד  -  Hesed </dc:title>
  <dc:creator>Eva Olsvold Sundar</dc:creator>
  <cp:lastModifiedBy>Eva Olsvold Sundar</cp:lastModifiedBy>
  <cp:revision>94</cp:revision>
  <dcterms:created xsi:type="dcterms:W3CDTF">2019-08-23T11:28:35Z</dcterms:created>
  <dcterms:modified xsi:type="dcterms:W3CDTF">2019-09-20T12:36:08Z</dcterms:modified>
</cp:coreProperties>
</file>